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3" r:id="rId2"/>
    <p:sldId id="294" r:id="rId3"/>
    <p:sldId id="300" r:id="rId4"/>
    <p:sldId id="291" r:id="rId5"/>
    <p:sldId id="261" r:id="rId6"/>
    <p:sldId id="281" r:id="rId7"/>
    <p:sldId id="257" r:id="rId8"/>
    <p:sldId id="290" r:id="rId9"/>
    <p:sldId id="279" r:id="rId10"/>
    <p:sldId id="277" r:id="rId11"/>
    <p:sldId id="289" r:id="rId12"/>
    <p:sldId id="295" r:id="rId13"/>
    <p:sldId id="297" r:id="rId14"/>
    <p:sldId id="298" r:id="rId15"/>
    <p:sldId id="299" r:id="rId16"/>
    <p:sldId id="280" r:id="rId17"/>
    <p:sldId id="284" r:id="rId18"/>
    <p:sldId id="276" r:id="rId19"/>
    <p:sldId id="301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5537"/>
    <a:srgbClr val="FFFF99"/>
    <a:srgbClr val="667E63"/>
    <a:srgbClr val="829176"/>
    <a:srgbClr val="BF9000"/>
    <a:srgbClr val="156DB1"/>
    <a:srgbClr val="589AD4"/>
    <a:srgbClr val="6B5636"/>
    <a:srgbClr val="74453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>
        <p:scale>
          <a:sx n="59" d="100"/>
          <a:sy n="59" d="100"/>
        </p:scale>
        <p:origin x="-778" y="-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-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D9673-8EC2-4BAD-897C-B9F1672DB5B3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8D182F-1B80-4D84-825F-7E4D8F0A039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477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045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6901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47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7821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7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2632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1299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2387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6129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4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935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3982F-F000-4A38-957A-B647A6A1928A}" type="datetimeFigureOut">
              <a:rPr lang="pt-BR" smtClean="0"/>
              <a:t>25/10/2016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7EFD6-A870-43CF-982F-EF7258F7063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192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214" y="528035"/>
            <a:ext cx="5988676" cy="5988676"/>
          </a:xfrm>
        </p:spPr>
        <p:txBody>
          <a:bodyPr>
            <a:normAutofit fontScale="90000"/>
          </a:bodyPr>
          <a:lstStyle/>
          <a:p>
            <a:pPr lvl="0"/>
            <a:r>
              <a:rPr lang="pt-BR" sz="6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Jubileu  de  Prata </a:t>
            </a:r>
            <a:br>
              <a:rPr lang="pt-BR" sz="6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</a:br>
            <a:r>
              <a:rPr lang="pt-BR" sz="6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/>
            </a:r>
            <a:br>
              <a:rPr lang="pt-BR" sz="6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</a:br>
            <a:r>
              <a:rPr lang="pt-B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Homenagem ao Acadêmico Professor </a:t>
            </a:r>
            <a:br>
              <a:rPr lang="pt-B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altLang="pt-BR" sz="4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PAULO HENRIQUE DA </a:t>
            </a:r>
            <a:r>
              <a:rPr lang="pt-BR" altLang="pt-BR" sz="4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ROCHA </a:t>
            </a:r>
            <a:r>
              <a:rPr lang="pt-BR" altLang="pt-BR" sz="4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CORRÊA</a:t>
            </a:r>
            <a:br>
              <a:rPr lang="pt-BR" altLang="pt-BR" sz="4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</a:br>
            <a:r>
              <a:rPr lang="pt-BR" altLang="pt-BR" sz="4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/>
            </a:r>
            <a:br>
              <a:rPr lang="pt-BR" altLang="pt-BR" sz="4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</a:br>
            <a:r>
              <a:rPr lang="pt-B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B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672" y="299257"/>
            <a:ext cx="5686568" cy="6288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61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ítulo 2"/>
          <p:cNvSpPr txBox="1">
            <a:spLocks/>
          </p:cNvSpPr>
          <p:nvPr/>
        </p:nvSpPr>
        <p:spPr>
          <a:xfrm>
            <a:off x="181168" y="0"/>
            <a:ext cx="4519621" cy="14166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 </a:t>
            </a: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CASA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9" name="Retângulo 8"/>
          <p:cNvSpPr/>
          <p:nvPr/>
        </p:nvSpPr>
        <p:spPr>
          <a:xfrm>
            <a:off x="502276" y="708338"/>
            <a:ext cx="5872765" cy="1708160"/>
          </a:xfrm>
          <a:prstGeom prst="rect">
            <a:avLst/>
          </a:prstGeom>
          <a:solidFill>
            <a:schemeClr val="accent4">
              <a:lumMod val="75000"/>
              <a:alpha val="66000"/>
            </a:schemeClr>
          </a:solidFill>
        </p:spPr>
        <p:txBody>
          <a:bodyPr wrap="square">
            <a:spAutoFit/>
          </a:bodyPr>
          <a:lstStyle/>
          <a:p>
            <a:pPr marL="263525" marR="449580" lvl="0" indent="93663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Paulo </a:t>
            </a:r>
            <a:r>
              <a:rPr kumimoji="0" lang="pt-BR" sz="2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Henrique da Rocha Corrêa, </a:t>
            </a:r>
            <a:r>
              <a:rPr kumimoji="0" lang="pt-BR" sz="2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nasceu </a:t>
            </a:r>
            <a:r>
              <a:rPr kumimoji="0" lang="pt-BR" sz="2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 </a:t>
            </a:r>
            <a:r>
              <a:rPr kumimoji="0" lang="pt-BR" sz="2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1920 na casa da família sito à Avenida Severino Meirelles</a:t>
            </a:r>
            <a:r>
              <a:rPr kumimoji="0" lang="pt-BR" sz="21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número </a:t>
            </a:r>
            <a:r>
              <a:rPr kumimoji="0" lang="pt-BR" sz="2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868 –  casa a qual já era da família Côrrea</a:t>
            </a:r>
            <a:r>
              <a:rPr kumimoji="0" lang="pt-BR" sz="21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há mais de 90 anos...</a:t>
            </a:r>
            <a:endParaRPr kumimoji="0" lang="pt-BR" sz="2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4" r="11783"/>
          <a:stretch/>
        </p:blipFill>
        <p:spPr>
          <a:xfrm rot="16200000">
            <a:off x="3038160" y="-179049"/>
            <a:ext cx="3990999" cy="10067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2" t="37844" r="16146" b="27204"/>
          <a:stretch/>
        </p:blipFill>
        <p:spPr>
          <a:xfrm>
            <a:off x="7652637" y="231820"/>
            <a:ext cx="4320438" cy="3009409"/>
          </a:xfrm>
          <a:prstGeom prst="rect">
            <a:avLst/>
          </a:prstGeom>
          <a:ln w="76200">
            <a:solidFill>
              <a:srgbClr val="725537"/>
            </a:solidFill>
          </a:ln>
        </p:spPr>
      </p:pic>
    </p:spTree>
    <p:extLst>
      <p:ext uri="{BB962C8B-B14F-4D97-AF65-F5344CB8AC3E}">
        <p14:creationId xmlns:p14="http://schemas.microsoft.com/office/powerpoint/2010/main" val="34337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51" t="27164" b="1"/>
          <a:stretch/>
        </p:blipFill>
        <p:spPr>
          <a:xfrm>
            <a:off x="5543523" y="389815"/>
            <a:ext cx="2630333" cy="3671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/>
        </p:blipFill>
        <p:spPr>
          <a:xfrm>
            <a:off x="8358548" y="3348507"/>
            <a:ext cx="3568584" cy="3294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1"/>
          <a:stretch/>
        </p:blipFill>
        <p:spPr>
          <a:xfrm>
            <a:off x="1586799" y="1348149"/>
            <a:ext cx="3307172" cy="3150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tângulo 8"/>
          <p:cNvSpPr/>
          <p:nvPr/>
        </p:nvSpPr>
        <p:spPr>
          <a:xfrm>
            <a:off x="298912" y="4521954"/>
            <a:ext cx="6289322" cy="2246769"/>
          </a:xfrm>
          <a:prstGeom prst="rect">
            <a:avLst/>
          </a:prstGeom>
          <a:noFill/>
        </p:spPr>
        <p:txBody>
          <a:bodyPr wrap="square" lIns="72000" rIns="0">
            <a:spAutoFit/>
          </a:bodyPr>
          <a:lstStyle/>
          <a:p>
            <a:pPr marR="449580" algn="ctr">
              <a:spcBef>
                <a:spcPts val="600"/>
              </a:spcBef>
              <a:spcAft>
                <a:spcPts val="600"/>
              </a:spcAft>
              <a:tabLst>
                <a:tab pos="3322638" algn="l"/>
              </a:tabLst>
            </a:pP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velha cadeira</a:t>
            </a:r>
            <a:b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Um novo charuto</a:t>
            </a:r>
            <a:b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Ao poente</a:t>
            </a:r>
            <a:b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aguardava a Estrela </a:t>
            </a:r>
            <a:r>
              <a:rPr lang="pt-BR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d”Alva</a:t>
            </a: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Contando mil histórias e estórias</a:t>
            </a:r>
          </a:p>
        </p:txBody>
      </p:sp>
    </p:spTree>
    <p:extLst>
      <p:ext uri="{BB962C8B-B14F-4D97-AF65-F5344CB8AC3E}">
        <p14:creationId xmlns:p14="http://schemas.microsoft.com/office/powerpoint/2010/main" val="343755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63639" y="12879"/>
            <a:ext cx="11320529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OPINIÕES SOBRE O AUTOR DE PERSONALIDADES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Getúlio </a:t>
            </a: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Vargas.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“Atitude corajosa e digna tomada por um educador.” São Borja, 04 de maio de 1946 (sobre “À Margem do XV do Novembro”)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Arthur Bernardes</a:t>
            </a: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  <a:b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“Muito apreciei sua eficiente cooperação na repulsa ao Acordo de </a:t>
            </a:r>
            <a:r>
              <a:rPr lang="pt-BR" sz="2400" dirty="0" err="1">
                <a:solidFill>
                  <a:schemeClr val="bg1"/>
                </a:solidFill>
                <a:cs typeface="Arial" panose="020B0604020202020204" pitchFamily="34" charset="0"/>
              </a:rPr>
              <a:t>Iquitos</a:t>
            </a: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.” Rio de Janeiro, 26 de março de 1952 (sobre “A internacionalização da Amazônia</a:t>
            </a:r>
            <a:r>
              <a:rPr lang="pt-BR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”).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Jânio </a:t>
            </a: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Quadros.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“Seus pontos de vista em relação às Guianas correspondem aos meus.” Presidência da República, Brasília, 17 de abril de 1961 (sobre “O Brasil e as Guianas</a:t>
            </a:r>
            <a:r>
              <a:rPr lang="pt-BR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”).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Pedro </a:t>
            </a: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Calmon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“Coletânea de bons estudos; autor de </a:t>
            </a:r>
            <a:r>
              <a:rPr lang="pt-BR" sz="2400" dirty="0" err="1">
                <a:solidFill>
                  <a:schemeClr val="bg1"/>
                </a:solidFill>
                <a:cs typeface="Arial" panose="020B0604020202020204" pitchFamily="34" charset="0"/>
              </a:rPr>
              <a:t>vôo</a:t>
            </a: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 seguro.” Rio de Janeiro, 24 de julho de 1949 (sobre “Panoramas das História</a:t>
            </a:r>
            <a:r>
              <a:rPr lang="pt-BR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”).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Basílio </a:t>
            </a: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de Magalhães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“Cumprimento o autor em duplo de ver de justiça e patriotismo.” “O Estado de São Paulo” de 25 de maio de 1948 (sobre “Panoramas da História</a:t>
            </a:r>
            <a:r>
              <a:rPr lang="pt-BR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”).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Brigadeiro </a:t>
            </a:r>
            <a:r>
              <a:rPr lang="pt-BR" sz="2400" b="1" dirty="0" err="1">
                <a:solidFill>
                  <a:schemeClr val="bg1"/>
                </a:solidFill>
                <a:cs typeface="Arial" panose="020B0604020202020204" pitchFamily="34" charset="0"/>
              </a:rPr>
              <a:t>Lysias</a:t>
            </a: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 Rodrigues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“Civismo e cultura.” Rio de Janeiro, 30 de agosto de 1954 (sobre “Exposição e Crítica”).</a:t>
            </a:r>
          </a:p>
          <a:p>
            <a:endParaRPr lang="pt-BR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2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02276" y="157325"/>
            <a:ext cx="1106295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Mascarenhas de Moraes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“Livro de estilo ousado e fascinante que revela o espírito combativo do autor.” Rio de Janeiro, 26 de abril de 1948 (sobre “Panoramas da História”).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Plínio Salgado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“O autor estudou profundamente o assunto Guianas.” Câmara Federal, Rio de Janeiro, 12 de junho de 1957.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Prestes Maia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“Idealismo sincero, raro em nossos dias.” São Paulo, 19 de maio de 1950 (Sobre “Exposição e Crítica”).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General Frederico Rondon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“Valiosa contribuição à Pátria.” Estado Maior do Exército, Rio de Janeiro, 27 de julho de 1956 (sobre “Exposição e Crítica”).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Marechal José Pessoa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“O autor traça, com perfeição, o quadro nacional.” Rio de Janeiro, 18 de abril de 1949 (sobre “Panoramas da Atualidade Brasileira”).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Almirante Álvaro Alberto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“Além do significado político, ‘O Brasil e as Guianas’ vale por um breviário cívico.” Conselho Nacional de Pesquisas, Rio de Janeiro, junho de 1955.</a:t>
            </a:r>
            <a:endParaRPr lang="pt-BR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47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70456" y="215943"/>
            <a:ext cx="11797048" cy="969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Marechal </a:t>
            </a: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Henrique Lott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“Brilhantes estudos.” Rio de Janeiro, 1960 (sobre “Exposição e Crítica”).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  <a:t>Afonso Taunay</a:t>
            </a:r>
            <a:br>
              <a:rPr lang="pt-BR" sz="24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dirty="0">
                <a:solidFill>
                  <a:schemeClr val="bg1"/>
                </a:solidFill>
                <a:cs typeface="Arial" panose="020B0604020202020204" pitchFamily="34" charset="0"/>
              </a:rPr>
              <a:t>“Parabéns ao autor de tão brilhantes páginas.” São Paulo, 27 de outubro de 1948 (sobre “Panoramas da História”).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General Edmundo Macedo Soares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“Espírito de luta e amor às boas causas.” Volta Redonda, 11 de junho de 1955 (sobre “Exposição e Crítica</a:t>
            </a:r>
            <a:r>
              <a:rPr lang="pt-BR" sz="2400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”).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Coronel Meira Mattos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“Seus conceitos sobre o problema guianês representam ótimo subsídio.” Rio de Janeiro, 12 de outubro de 1992 (sobre “O Brasil e as Guianas”). E, sobre “Energia Solar e Maré-Motriz”: “Meu entusiasmo por seu trabalho”, Goiânia, 20 de dezembro de 1994. E, sobre “as ligações rodo-</a:t>
            </a:r>
            <a:r>
              <a:rPr lang="pt-BR" sz="2400" kern="0" dirty="0" err="1">
                <a:solidFill>
                  <a:schemeClr val="bg1"/>
                </a:solidFill>
                <a:cs typeface="Arial" panose="020B0604020202020204" pitchFamily="34" charset="0"/>
              </a:rPr>
              <a:t>flúvio</a:t>
            </a: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-ferroviárias Brasil-Pacífico”: “Satisfeito em vê-lo na luta pelas grandes causas.” Brasília, abril de 1964.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General Eurico Gaspar Dutra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“Impulso de um patriotismo sadio.” Rio de Janeiro, 24 de agosto de 1945, Ministério da Guerra.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Menotti del Picchia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“Generosa pregação no deserto da politicagem.” São Paulo, 1944 (sobre “Metrópoles e Rincões”). E  “Agudas páginas, um carcás de flechas de ouro embebidas em verdades amargas, em cólera cívica, em amor pelo Brasil.” São Paulo, 24 de novembro de 1948 (sobre “Panoramas de História”).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Instituto Brasileiro de Geopolítica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“Lições que constituem valiosas teses.” Rio de Janeiro, 1954 (sobre “Exposição e Crítica”).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endParaRPr lang="pt-BR" sz="2400" kern="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endParaRPr lang="pt-BR" sz="2400" kern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2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54545" y="241701"/>
            <a:ext cx="1150083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 smtClean="0">
                <a:solidFill>
                  <a:schemeClr val="bg1"/>
                </a:solidFill>
                <a:cs typeface="Arial" panose="020B0604020202020204" pitchFamily="34" charset="0"/>
              </a:rPr>
              <a:t>Coronel </a:t>
            </a: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Meira Mattos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“Seus conceitos sobre o problema guianês representam ótimo subsídio.” Rio de Janeiro, 12 de outubro de 1992 (sobre “O Brasil e as Guianas”). E, sobre “Energia Solar e Maré-Motriz”: “Meu entusiasmo por seu trabalho”, Goiânia, 20 de dezembro de 1994. E, sobre “as ligações rodo-</a:t>
            </a:r>
            <a:r>
              <a:rPr lang="pt-BR" sz="2400" kern="0" dirty="0" err="1">
                <a:solidFill>
                  <a:schemeClr val="bg1"/>
                </a:solidFill>
                <a:cs typeface="Arial" panose="020B0604020202020204" pitchFamily="34" charset="0"/>
              </a:rPr>
              <a:t>flúvio</a:t>
            </a: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-ferroviárias Brasil-Pacífico”: “Satisfeito em vê-lo na luta pelas grandes causas.” Brasília, abril de 1964.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General Eurico Gaspar Dutra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“Impulso de um patriotismo sadio.” Rio de Janeiro, 24 de agosto de 1945, Ministério da Guerra.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Menotti del Picchia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“Generosa pregação no deserto da politicagem.” São Paulo, 1944 (sobre “Metrópoles e Rincões”). E  “Agudas páginas, um carcás de flechas de ouro embebidas em verdades amargas, em cólera cívica, em amor pelo Brasil.” São Paulo, 24 de novembro de 1948 (sobre “Panoramas de História”).</a:t>
            </a:r>
          </a:p>
          <a:p>
            <a:pPr marL="285750" lvl="0" indent="-285750">
              <a:buFont typeface="Wingdings" panose="05000000000000000000" pitchFamily="2" charset="2"/>
              <a:buChar char="q"/>
              <a:defRPr/>
            </a:pPr>
            <a: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  <a:t>Instituto Brasileiro de Geopolítica</a:t>
            </a:r>
            <a:br>
              <a:rPr lang="pt-BR" sz="2400" b="1" kern="0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pt-BR" sz="2400" kern="0" dirty="0">
                <a:solidFill>
                  <a:schemeClr val="bg1"/>
                </a:solidFill>
                <a:cs typeface="Arial" panose="020B0604020202020204" pitchFamily="34" charset="0"/>
              </a:rPr>
              <a:t>“Lições que constituem valiosas teses.” Rio de Janeiro, 1954 (sobre “Exposição e Crítica”).</a:t>
            </a:r>
            <a:endParaRPr lang="pt-BR" sz="2400" kern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7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2"/>
          <p:cNvSpPr txBox="1">
            <a:spLocks/>
          </p:cNvSpPr>
          <p:nvPr/>
        </p:nvSpPr>
        <p:spPr>
          <a:xfrm>
            <a:off x="905642" y="184322"/>
            <a:ext cx="9981333" cy="6321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Algumas predileções deste visionário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ubtítulo 2"/>
          <p:cNvSpPr txBox="1">
            <a:spLocks/>
          </p:cNvSpPr>
          <p:nvPr/>
        </p:nvSpPr>
        <p:spPr>
          <a:xfrm>
            <a:off x="196036" y="1496438"/>
            <a:ext cx="11874043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Livro - OS SERTÕES de Euclides da Cunha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Poesia - BENEDICTE de  O.BILAC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Música - Hino Nacional e a Marselhesa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Disciplina - Matemática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</a:t>
            </a:r>
            <a:r>
              <a:rPr lang="pt-BR" sz="2800" b="1" noProof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tura</a:t>
            </a:r>
            <a:r>
              <a:rPr lang="pt-BR" sz="28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Grega e a Persa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Desbravadores -Navegadores portugueses e os Bandeirantes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Natureza - as aves e nosso jequitibá rosa</a:t>
            </a:r>
            <a:endParaRPr lang="pt-BR" sz="2800" b="1" noProof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Contemplar - o céu, fogueira e fogos de artifícios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Sabedoria - do caboclo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Laser - levar garotada no rio e ensinar a fazer jangada, represa,...</a:t>
            </a:r>
          </a:p>
        </p:txBody>
      </p:sp>
    </p:spTree>
    <p:extLst>
      <p:ext uri="{BB962C8B-B14F-4D97-AF65-F5344CB8AC3E}">
        <p14:creationId xmlns:p14="http://schemas.microsoft.com/office/powerpoint/2010/main" val="221621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631" y="0"/>
            <a:ext cx="5079672" cy="6858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6173115" y="303270"/>
            <a:ext cx="6615130" cy="7315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P.H. </a:t>
            </a:r>
            <a:r>
              <a:rPr lang="pt-B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</a:t>
            </a: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ROCHA CORRÊA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" t="3241" r="5936" b="2097"/>
          <a:stretch/>
        </p:blipFill>
        <p:spPr>
          <a:xfrm>
            <a:off x="630834" y="303270"/>
            <a:ext cx="5950270" cy="647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4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6327"/>
          </a:xfrm>
          <a:prstGeom prst="rect">
            <a:avLst/>
          </a:prstGeom>
        </p:spPr>
      </p:pic>
      <p:sp>
        <p:nvSpPr>
          <p:cNvPr id="7" name="Subtítulo 2"/>
          <p:cNvSpPr txBox="1">
            <a:spLocks/>
          </p:cNvSpPr>
          <p:nvPr/>
        </p:nvSpPr>
        <p:spPr>
          <a:xfrm>
            <a:off x="2085206" y="593354"/>
            <a:ext cx="7313944" cy="72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 CÉU DE SANTA RITA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2454400" y="2700311"/>
            <a:ext cx="9737600" cy="2177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pt-BR" sz="4400" b="1" dirty="0">
                <a:solidFill>
                  <a:schemeClr val="bg1"/>
                </a:solidFill>
              </a:rPr>
              <a:t>“aonde quer que brilhem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pt-BR" sz="4400" b="1" dirty="0">
                <a:solidFill>
                  <a:schemeClr val="bg1"/>
                </a:solidFill>
              </a:rPr>
              <a:t> as estrelas 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pt-BR" sz="4400" b="1" dirty="0">
                <a:solidFill>
                  <a:schemeClr val="bg1"/>
                </a:solidFill>
              </a:rPr>
              <a:t>lá estará meu coração”</a:t>
            </a:r>
            <a:endParaRPr lang="pt-BR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290" y="0"/>
            <a:ext cx="95354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7273" y="0"/>
            <a:ext cx="8474299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pt-BR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PAULO HENRIQUE  DA </a:t>
            </a:r>
            <a:r>
              <a:rPr lang="pt-BR" sz="66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ROCHA </a:t>
            </a:r>
            <a:r>
              <a:rPr lang="pt-BR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CORRÊA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pt-BR" sz="44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CADEIRA </a:t>
            </a:r>
            <a:r>
              <a:rPr lang="pt-BR" sz="4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endParaRPr lang="pt-BR" sz="44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pt-BR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(1920 – 2006)</a:t>
            </a:r>
            <a:endParaRPr lang="pt-BR" sz="48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6" t="10762"/>
          <a:stretch/>
        </p:blipFill>
        <p:spPr>
          <a:xfrm>
            <a:off x="5346879" y="2139247"/>
            <a:ext cx="6795752" cy="47187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287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96214" y="257578"/>
            <a:ext cx="11565227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marR="449580" lvl="0" indent="93663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Paulo Henrique da Rocha Corrêa, nasceu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 Santa Rita do Passa Quatro em 1920.</a:t>
            </a:r>
          </a:p>
          <a:p>
            <a:pPr marL="263525" marR="449580" lvl="0" indent="93663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Recebeu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título 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FILHO ÉMERITO </a:t>
            </a:r>
            <a:r>
              <a:rPr lang="pt-BR" sz="32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SANTARRITENSE  </a:t>
            </a:r>
            <a:r>
              <a:rPr lang="pt-BR" sz="3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unanimidade da Câmara Municipal. </a:t>
            </a:r>
            <a:endParaRPr lang="pt-BR" sz="3200" kern="0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63525" marR="449580" lvl="0" indent="93663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Membro-fundador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nossa  </a:t>
            </a:r>
            <a:r>
              <a:rPr lang="pt-BR" sz="3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ACADEMIA DE LETRAS,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estimulou os escritores </a:t>
            </a:r>
            <a:r>
              <a:rPr lang="pt-BR" sz="3200" kern="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santarritenses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Victor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Ribeiro,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Lousada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Rocha,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Teresa </a:t>
            </a:r>
            <a:r>
              <a:rPr lang="pt-BR" sz="3200" kern="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Gonso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Carlos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Del Bel,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Maria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Amália </a:t>
            </a:r>
            <a:r>
              <a:rPr lang="pt-BR" sz="3200" kern="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Giffoni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José Geraldo de Oliveira,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registrar em suas obras a História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Santa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Rita e de seus vultos. </a:t>
            </a:r>
            <a:endParaRPr lang="pt-BR" sz="3200" kern="0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63525" marR="449580" lvl="0" indent="93663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Lecionou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História de 1952 a </a:t>
            </a:r>
            <a:r>
              <a:rPr lang="pt-BR" sz="3200" kern="0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1959  no </a:t>
            </a:r>
            <a:r>
              <a:rPr lang="pt-BR" sz="3200" kern="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Instituto de Educação Nelson Fernandes.</a:t>
            </a:r>
            <a:endParaRPr lang="pt-BR" sz="3200" kern="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6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6" b="12938"/>
          <a:stretch/>
        </p:blipFill>
        <p:spPr>
          <a:xfrm>
            <a:off x="8879874" y="3597724"/>
            <a:ext cx="3200968" cy="3186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ubtítulo 2"/>
          <p:cNvSpPr txBox="1">
            <a:spLocks/>
          </p:cNvSpPr>
          <p:nvPr/>
        </p:nvSpPr>
        <p:spPr>
          <a:xfrm rot="21016169">
            <a:off x="4516684" y="5096352"/>
            <a:ext cx="4729890" cy="1160937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36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4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GEOPOLÍTICO </a:t>
            </a:r>
            <a:br>
              <a:rPr lang="pt-BR" sz="4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VISIONÁRIO</a:t>
            </a:r>
            <a:r>
              <a:rPr kumimoji="0" lang="pt-BR" sz="4000" b="1" i="0" u="none" strike="noStrike" kern="1200" cap="none" spc="0" normalizeH="0" noProof="0" dirty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39651" y="396262"/>
            <a:ext cx="11054366" cy="34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-269790" tIns="76176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449263" algn="r"/>
                <a:tab pos="2806700" algn="ctr"/>
                <a:tab pos="5611813" algn="r"/>
              </a:tabLst>
              <a:defRPr/>
            </a:pP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Membro 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do Centro Brasileiro de Estudos Estratégicos - CEBRES-  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Rio/RJ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449263" algn="r"/>
                <a:tab pos="1255713" algn="ctr"/>
                <a:tab pos="5611813" algn="r"/>
              </a:tabLst>
              <a:defRPr/>
            </a:pP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Membro 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	do Instituto Brasileiro de Geopolítica (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Rio/RJ);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449263" algn="r"/>
                <a:tab pos="1255713" algn="ctr"/>
                <a:tab pos="5611813" algn="r"/>
              </a:tabLst>
              <a:defRPr/>
            </a:pP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Membro 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do 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Instituto Superior do Mar (anexo à PUC – 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Rio/RJ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), atual Fundação de Estudos do Mar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1255713" algn="r"/>
                <a:tab pos="5611813" algn="r"/>
              </a:tabLst>
              <a:defRPr/>
            </a:pP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Membro 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da 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Sociedade Brasileira de Geografia (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Rio/RJ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); 		 </a:t>
            </a:r>
            <a:endParaRPr kumimoji="0" lang="pt-BR" altLang="pt-BR" sz="2000" b="0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1255713" algn="r"/>
                <a:tab pos="2806700" algn="ctr"/>
                <a:tab pos="5611813" algn="r"/>
              </a:tabLst>
              <a:defRPr/>
            </a:pP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Membro 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do 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Instituto Histórico e Geográfico do Estado de São Paulo; 	</a:t>
            </a:r>
            <a:endParaRPr kumimoji="0" lang="pt-BR" altLang="pt-BR" sz="2000" b="0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1255713" algn="r"/>
                <a:tab pos="2806700" algn="ctr"/>
                <a:tab pos="5611813" algn="r"/>
              </a:tabLst>
              <a:defRPr/>
            </a:pP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Membro da 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Academia </a:t>
            </a:r>
            <a:r>
              <a:rPr kumimoji="0" lang="pt-BR" altLang="pt-BR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Santarritense</a:t>
            </a:r>
            <a:r>
              <a:rPr kumimoji="0" lang="pt-BR" altLang="pt-BR" sz="2000" b="0" i="0" u="none" strike="noStrike" kern="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 de Letras (</a:t>
            </a:r>
            <a:r>
              <a:rPr kumimoji="0" lang="pt-BR" alt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ea typeface="Times New Roman" panose="02020603050405020304" pitchFamily="18" charset="0"/>
                <a:cs typeface="Arial" panose="020B0604020202020204" pitchFamily="34" charset="0"/>
              </a:rPr>
              <a:t>Santa Rita/SP);</a:t>
            </a:r>
          </a:p>
          <a:p>
            <a:pPr marL="342900" indent="-342900">
              <a:buFont typeface="Wingdings" panose="05000000000000000000" pitchFamily="2" charset="2"/>
              <a:buChar char="q"/>
              <a:tabLst>
                <a:tab pos="1255713" algn="r"/>
                <a:tab pos="2806700" algn="ctr"/>
                <a:tab pos="5611813" algn="r"/>
              </a:tabLst>
            </a:pP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Coordenador </a:t>
            </a:r>
            <a:r>
              <a:rPr lang="pt-BR" altLang="pt-BR" sz="2000" kern="0" dirty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de Geopolítica no </a:t>
            </a:r>
            <a:r>
              <a:rPr lang="pt-BR" altLang="pt-BR" sz="2000" kern="0" dirty="0" err="1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Iº</a:t>
            </a: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t-BR" altLang="pt-BR" sz="2000" kern="0" dirty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Curso de Preparação a Liderança Política no Congresso Nacional, 1973</a:t>
            </a:r>
            <a:r>
              <a:rPr lang="pt-BR" altLang="pt-BR" sz="2000" kern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1255713" algn="r"/>
                <a:tab pos="2806700" algn="ctr"/>
                <a:tab pos="5611813" algn="r"/>
              </a:tabLst>
              <a:defRPr/>
            </a:pPr>
            <a:r>
              <a:rPr lang="pt-BR" altLang="pt-BR" sz="2000" kern="0" noProof="0" dirty="0" smtClean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Designado </a:t>
            </a:r>
            <a:r>
              <a:rPr lang="pt-BR" altLang="pt-BR" sz="2000" kern="0" noProof="0" dirty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oficialmente para estudo sobre as possíveis ligações do Brasil com o Oceano Pacífico</a:t>
            </a:r>
            <a:r>
              <a:rPr lang="pt-BR" altLang="pt-BR" sz="2000" kern="0" dirty="0">
                <a:solidFill>
                  <a:srgbClr val="FFFFCC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kumimoji="0" lang="pt-BR" altLang="pt-BR" sz="2000" b="0" i="0" u="none" strike="noStrike" kern="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38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" t="2030" r="7700" b="1"/>
          <a:stretch/>
        </p:blipFill>
        <p:spPr>
          <a:xfrm rot="5400000">
            <a:off x="7830380" y="1903670"/>
            <a:ext cx="5409130" cy="3314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1"/>
          <a:stretch/>
        </p:blipFill>
        <p:spPr>
          <a:xfrm rot="10800000">
            <a:off x="0" y="856160"/>
            <a:ext cx="3544482" cy="544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ubtítulo 2"/>
          <p:cNvSpPr txBox="1">
            <a:spLocks/>
          </p:cNvSpPr>
          <p:nvPr/>
        </p:nvSpPr>
        <p:spPr>
          <a:xfrm rot="20703017">
            <a:off x="4133943" y="717655"/>
            <a:ext cx="3965148" cy="11617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slope"/>
            <a:bevelB w="114300" prst="hardEdge"/>
          </a:sp3d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</a:t>
            </a:r>
            <a:b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SEU TÍTULO PREDILETO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708168" y="2548610"/>
            <a:ext cx="5510400" cy="355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-269790" tIns="76176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r"/>
                <a:tab pos="2806700" algn="ctr"/>
                <a:tab pos="5611813" algn="r"/>
              </a:tabLst>
            </a:pPr>
            <a:r>
              <a:rPr kumimoji="0" lang="pt-BR" altLang="pt-BR" sz="10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kumimoji="0" lang="pt-BR" altLang="pt-BR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cs typeface="Arial" panose="020B0604020202020204" pitchFamily="34" charset="0"/>
              </a:rPr>
              <a:t>Professor</a:t>
            </a:r>
            <a:r>
              <a:rPr kumimoji="0" lang="pt-BR" altLang="pt-BR" sz="2800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cs typeface="Arial" panose="020B0604020202020204" pitchFamily="34" charset="0"/>
              </a:rPr>
              <a:t> Paulo Henrique</a:t>
            </a:r>
            <a:endParaRPr kumimoji="0" lang="pt-BR" altLang="pt-BR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Cursos Superior de Guerra (ESG) e de Atualização da mesma;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BR" altLang="pt-BR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Assessor do Reitor da Universidade Federal de Goiás;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BR" altLang="pt-BR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Coordenador de EPB em várias Faculdades paulistas;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pt-BR" altLang="pt-BR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Professor Universitário de Geopolítica, EPB e História </a:t>
            </a:r>
            <a:r>
              <a:rPr lang="pt-BR" altLang="pt-BR" dirty="0" smtClean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em </a:t>
            </a:r>
            <a:r>
              <a:rPr lang="pt-BR" altLang="pt-BR" dirty="0" smtClean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várias </a:t>
            </a:r>
            <a:r>
              <a:rPr lang="pt-BR" altLang="pt-BR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Universidades e Faculdades do pais;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altLang="pt-BR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	Iniciou no Magistério Secundário de S. Paulo como professor de História, por concurso em 1948.</a:t>
            </a:r>
          </a:p>
        </p:txBody>
      </p:sp>
      <p:sp>
        <p:nvSpPr>
          <p:cNvPr id="9" name="Subtítulo 2"/>
          <p:cNvSpPr txBox="1">
            <a:spLocks/>
          </p:cNvSpPr>
          <p:nvPr/>
        </p:nvSpPr>
        <p:spPr>
          <a:xfrm>
            <a:off x="9168000" y="6364884"/>
            <a:ext cx="2852282" cy="51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aos 23 anos</a:t>
            </a:r>
          </a:p>
        </p:txBody>
      </p:sp>
    </p:spTree>
    <p:extLst>
      <p:ext uri="{BB962C8B-B14F-4D97-AF65-F5344CB8AC3E}">
        <p14:creationId xmlns:p14="http://schemas.microsoft.com/office/powerpoint/2010/main" val="144603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2"/>
          <p:cNvSpPr txBox="1">
            <a:spLocks/>
          </p:cNvSpPr>
          <p:nvPr/>
        </p:nvSpPr>
        <p:spPr>
          <a:xfrm rot="1002418">
            <a:off x="8908460" y="529518"/>
            <a:ext cx="3145268" cy="1075976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 extrusionH="76200">
            <a:bevelT prst="slope"/>
            <a:bevelB prst="slope"/>
            <a:extrusionClr>
              <a:schemeClr val="accent6">
                <a:lumMod val="60000"/>
                <a:lumOff val="40000"/>
              </a:schemeClr>
            </a:extrusionClr>
          </a:sp3d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36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ESCRITOR </a:t>
            </a:r>
            <a:br>
              <a:rPr lang="pt-BR" sz="36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ERUDITO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79724" y="2245481"/>
            <a:ext cx="1066428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Metrópoles e Rincões, 1944;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Panoramas da História, 1947;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Exposição e Crítica, 1954;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 Brasil e as Guianas, 1965;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Rumos do Brasil, 1965 e 1973 pela Gráfica do Senado Federal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Apoios Para um Curso de Geopolítica, 1973;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Noções de Geopolítica do Brasil, 1973, terceira </a:t>
            </a:r>
            <a:r>
              <a:rPr lang="pt-BR" altLang="pt-BR" sz="2800" b="1" dirty="0" err="1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ed</a:t>
            </a: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1975;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Seara Nacionalista, 1999;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Velhas Páginas I,  2002;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800" b="1" dirty="0">
                <a:solidFill>
                  <a:srgbClr val="FFFF00"/>
                </a:solidFill>
                <a:cs typeface="Arial" panose="020B0604020202020204" pitchFamily="34" charset="0"/>
              </a:rPr>
              <a:t>Velhas Paginas II, 2004.</a:t>
            </a:r>
            <a:endParaRPr lang="pt-BR" altLang="pt-BR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54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670" y="430160"/>
            <a:ext cx="3633618" cy="528161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104" y="767773"/>
            <a:ext cx="3506645" cy="4679997"/>
          </a:xfrm>
          <a:prstGeom prst="rect">
            <a:avLst/>
          </a:prstGeom>
        </p:spPr>
      </p:pic>
      <p:sp>
        <p:nvSpPr>
          <p:cNvPr id="14" name="Subtítulo 2"/>
          <p:cNvSpPr txBox="1">
            <a:spLocks/>
          </p:cNvSpPr>
          <p:nvPr/>
        </p:nvSpPr>
        <p:spPr>
          <a:xfrm>
            <a:off x="5041165" y="5158316"/>
            <a:ext cx="2326628" cy="105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1965</a:t>
            </a: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Subtítulo 2"/>
          <p:cNvSpPr txBox="1">
            <a:spLocks/>
          </p:cNvSpPr>
          <p:nvPr/>
        </p:nvSpPr>
        <p:spPr>
          <a:xfrm>
            <a:off x="9350217" y="5158315"/>
            <a:ext cx="2326628" cy="105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1965</a:t>
            </a: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" name="Retângulo 1"/>
          <p:cNvSpPr/>
          <p:nvPr/>
        </p:nvSpPr>
        <p:spPr>
          <a:xfrm>
            <a:off x="2299300" y="6313539"/>
            <a:ext cx="75144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r"/>
                <a:tab pos="2806700" algn="ctr"/>
                <a:tab pos="5611813" algn="r"/>
              </a:tabLst>
            </a:pPr>
            <a:r>
              <a:rPr lang="pt-BR" altLang="pt-BR" sz="2000" b="1" dirty="0">
                <a:solidFill>
                  <a:srgbClr val="FFFF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REEDITADO em  1973 pela GRÁFICA DO SENADO FEDERAL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44" y="767773"/>
            <a:ext cx="3188761" cy="4390543"/>
          </a:xfrm>
          <a:prstGeom prst="rect">
            <a:avLst/>
          </a:prstGeom>
        </p:spPr>
      </p:pic>
      <p:sp>
        <p:nvSpPr>
          <p:cNvPr id="9" name="Subtítulo 2"/>
          <p:cNvSpPr txBox="1">
            <a:spLocks/>
          </p:cNvSpPr>
          <p:nvPr/>
        </p:nvSpPr>
        <p:spPr>
          <a:xfrm>
            <a:off x="859470" y="5337694"/>
            <a:ext cx="1902421" cy="7002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1944</a:t>
            </a: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058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145" y="856204"/>
            <a:ext cx="3648970" cy="485502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131" y="378375"/>
            <a:ext cx="3875315" cy="487337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61" y="856204"/>
            <a:ext cx="3522802" cy="4948029"/>
          </a:xfrm>
          <a:prstGeom prst="rect">
            <a:avLst/>
          </a:prstGeom>
        </p:spPr>
      </p:pic>
      <p:sp>
        <p:nvSpPr>
          <p:cNvPr id="15" name="Subtítulo 2"/>
          <p:cNvSpPr txBox="1">
            <a:spLocks/>
          </p:cNvSpPr>
          <p:nvPr/>
        </p:nvSpPr>
        <p:spPr>
          <a:xfrm>
            <a:off x="9236824" y="5367712"/>
            <a:ext cx="2326628" cy="105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1974</a:t>
            </a: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6" name="Subtítulo 2"/>
          <p:cNvSpPr txBox="1">
            <a:spLocks/>
          </p:cNvSpPr>
          <p:nvPr/>
        </p:nvSpPr>
        <p:spPr>
          <a:xfrm>
            <a:off x="667002" y="5367712"/>
            <a:ext cx="2326628" cy="105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1973</a:t>
            </a: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5049474" y="4745182"/>
            <a:ext cx="2326628" cy="105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1973</a:t>
            </a: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276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ítulo 2"/>
          <p:cNvSpPr txBox="1">
            <a:spLocks/>
          </p:cNvSpPr>
          <p:nvPr/>
        </p:nvSpPr>
        <p:spPr>
          <a:xfrm>
            <a:off x="1955802" y="5551893"/>
            <a:ext cx="2326628" cy="1059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2002</a:t>
            </a:r>
          </a:p>
          <a:p>
            <a:endParaRPr lang="pt-BR" sz="2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sz="2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2" t="10143" r="5251" b="7884"/>
          <a:stretch/>
        </p:blipFill>
        <p:spPr>
          <a:xfrm>
            <a:off x="128778" y="160519"/>
            <a:ext cx="4153652" cy="417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tângulo 7"/>
          <p:cNvSpPr/>
          <p:nvPr/>
        </p:nvSpPr>
        <p:spPr>
          <a:xfrm>
            <a:off x="5275241" y="388210"/>
            <a:ext cx="6362163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49580" indent="540385"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“Velhas Páginas I” contém crítica com aprovação de 16 membros da Academia Brasileira de Letras, 4 ex-Presidentes da República e outros exponenciais do civismo e da cultura brasileiros. </a:t>
            </a:r>
          </a:p>
          <a:p>
            <a:pPr marR="449580" indent="540385" algn="just">
              <a:spcBef>
                <a:spcPts val="600"/>
              </a:spcBef>
              <a:spcAft>
                <a:spcPts val="600"/>
              </a:spcAft>
            </a:pPr>
            <a:r>
              <a:rPr lang="pt-BR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“Velhas Páginas I” constitui-se de capítulos de 5 outros livros do escritor e contém no capítulo final da obra “Alguns Apoios para Cursos de Geopolítica”, atualização da “Síntese da História do Brasil” até 2002.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6083">
            <a:off x="640255" y="3293179"/>
            <a:ext cx="2062041" cy="319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7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442</Words>
  <Application>Microsoft Office PowerPoint</Application>
  <PresentationFormat>Personalizar</PresentationFormat>
  <Paragraphs>117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Tema do Office</vt:lpstr>
      <vt:lpstr>Jubileu  de  Prata   Homenagem ao Acadêmico Professor  PAULO HENRIQUE DA ROCHA CORRÊA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Cadeira 21  -  PH DA ROCHA CORREA</dc:title>
  <dc:creator>Jonia RC</dc:creator>
  <cp:lastModifiedBy>MALE</cp:lastModifiedBy>
  <cp:revision>126</cp:revision>
  <dcterms:created xsi:type="dcterms:W3CDTF">2016-10-15T02:07:14Z</dcterms:created>
  <dcterms:modified xsi:type="dcterms:W3CDTF">2016-10-25T19:15:34Z</dcterms:modified>
</cp:coreProperties>
</file>